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6" r:id="rId2"/>
    <p:sldId id="265" r:id="rId3"/>
    <p:sldId id="264" r:id="rId4"/>
    <p:sldId id="279" r:id="rId5"/>
    <p:sldId id="280" r:id="rId6"/>
    <p:sldId id="266" r:id="rId7"/>
    <p:sldId id="277" r:id="rId8"/>
    <p:sldId id="257" r:id="rId9"/>
    <p:sldId id="258" r:id="rId10"/>
    <p:sldId id="278" r:id="rId11"/>
    <p:sldId id="259" r:id="rId12"/>
    <p:sldId id="275" r:id="rId13"/>
    <p:sldId id="273" r:id="rId14"/>
    <p:sldId id="276" r:id="rId15"/>
    <p:sldId id="260" r:id="rId16"/>
    <p:sldId id="261" r:id="rId17"/>
    <p:sldId id="270" r:id="rId18"/>
    <p:sldId id="282" r:id="rId19"/>
    <p:sldId id="269" r:id="rId20"/>
    <p:sldId id="26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47" autoAdjust="0"/>
    <p:restoredTop sz="88316" autoAdjust="0"/>
  </p:normalViewPr>
  <p:slideViewPr>
    <p:cSldViewPr snapToGrid="0">
      <p:cViewPr varScale="1">
        <p:scale>
          <a:sx n="91" d="100"/>
          <a:sy n="91" d="100"/>
        </p:scale>
        <p:origin x="1008" y="7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9124260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25198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42f8662609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42f8662609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sz="1100" dirty="0"/>
              <a:t>A powerful tool for hostel students to rate their mess menu and a tool for University management to analyse the food quality and hear the complaints directly. A Monthly report on the quality of food items will be generated with average rating of everyone and comparison chart from the previous data. This tool will help the Management to judge the quality of food over a period of time.</a:t>
            </a:r>
            <a:endParaRPr lang="en-IN" sz="9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317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lnSpc>
                <a:spcPct val="150000"/>
              </a:lnSpc>
            </a:pPr>
            <a:r>
              <a:rPr lang="en-IN" sz="1100" dirty="0">
                <a:latin typeface="Calibri" panose="020F0502020204030204" pitchFamily="34" charset="0"/>
                <a:cs typeface="Calibri" panose="020F0502020204030204" pitchFamily="34" charset="0"/>
              </a:rPr>
              <a:t>We have chosen this problem statement “Hunger at Night” as it solves the problem of hunger in our University Campus especially during Exam time. As we are in outskirts of </a:t>
            </a:r>
            <a:r>
              <a:rPr lang="en-IN" sz="1100" dirty="0" err="1">
                <a:latin typeface="Calibri" panose="020F0502020204030204" pitchFamily="34" charset="0"/>
                <a:cs typeface="Calibri" panose="020F0502020204030204" pitchFamily="34" charset="0"/>
              </a:rPr>
              <a:t>Raigarh</a:t>
            </a:r>
            <a:r>
              <a:rPr lang="en-IN" sz="1100" dirty="0">
                <a:latin typeface="Calibri" panose="020F0502020204030204" pitchFamily="34" charset="0"/>
                <a:cs typeface="Calibri" panose="020F0502020204030204" pitchFamily="34" charset="0"/>
              </a:rPr>
              <a:t>, we don’t have any food delivery Chains available to us. So, we have planned to create a food ordering and delivery system for University Campus and Jindal Colony. </a:t>
            </a:r>
          </a:p>
          <a:p>
            <a:endParaRPr lang="en-IN" dirty="0"/>
          </a:p>
        </p:txBody>
      </p:sp>
    </p:spTree>
    <p:extLst>
      <p:ext uri="{BB962C8B-B14F-4D97-AF65-F5344CB8AC3E}">
        <p14:creationId xmlns:p14="http://schemas.microsoft.com/office/powerpoint/2010/main" val="2334439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dirty="0"/>
              <a:t>According</a:t>
            </a:r>
            <a:r>
              <a:rPr lang="en-IN" baseline="0" dirty="0"/>
              <a:t> to age and professions.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sz="1100" dirty="0">
                <a:latin typeface="Calibri" panose="020F0502020204030204" pitchFamily="34" charset="0"/>
                <a:cs typeface="Calibri" panose="020F0502020204030204" pitchFamily="34" charset="0"/>
              </a:rPr>
              <a:t>This will connect </a:t>
            </a:r>
            <a:r>
              <a:rPr lang="en-IN" sz="1100" b="1" u="sng" dirty="0">
                <a:latin typeface="Calibri" panose="020F0502020204030204" pitchFamily="34" charset="0"/>
                <a:cs typeface="Calibri" panose="020F0502020204030204" pitchFamily="34" charset="0"/>
              </a:rPr>
              <a:t>Store, Canteen, local student seller and Complex Store</a:t>
            </a:r>
            <a:r>
              <a:rPr lang="en-IN" sz="1100" dirty="0">
                <a:latin typeface="Calibri" panose="020F0502020204030204" pitchFamily="34" charset="0"/>
                <a:cs typeface="Calibri" panose="020F0502020204030204" pitchFamily="34" charset="0"/>
              </a:rPr>
              <a:t> to our University campus occupant. After Completion of this project, we can order our food and pay through </a:t>
            </a:r>
            <a:r>
              <a:rPr lang="en-IN" sz="1100" b="1" u="sng" dirty="0">
                <a:latin typeface="Calibri" panose="020F0502020204030204" pitchFamily="34" charset="0"/>
                <a:cs typeface="Calibri" panose="020F0502020204030204" pitchFamily="34" charset="0"/>
              </a:rPr>
              <a:t>digital mode of payment.</a:t>
            </a:r>
          </a:p>
          <a:p>
            <a:endParaRPr lang="en-IN"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B9A179D-2D27-49E2-B022-8EDDA2EFE682}" type="slidenum">
              <a:rPr lang="en-US" smtClean="0">
                <a:solidFill>
                  <a:srgbClr val="595959"/>
                </a:solidFill>
                <a:latin typeface="Book Antiqua"/>
              </a:rPr>
              <a:pPr/>
              <a:t>3</a:t>
            </a:fld>
            <a:endParaRPr lang="en-US">
              <a:solidFill>
                <a:srgbClr val="595959"/>
              </a:solidFill>
              <a:latin typeface="Book Antiqua"/>
            </a:endParaRPr>
          </a:p>
        </p:txBody>
      </p:sp>
    </p:spTree>
    <p:extLst>
      <p:ext uri="{BB962C8B-B14F-4D97-AF65-F5344CB8AC3E}">
        <p14:creationId xmlns:p14="http://schemas.microsoft.com/office/powerpoint/2010/main" val="97472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IN" dirty="0"/>
              <a:t>According</a:t>
            </a:r>
            <a:r>
              <a:rPr lang="en-IN" baseline="0" dirty="0"/>
              <a:t> to age and professions.</a:t>
            </a:r>
            <a:endParaRPr lang="en-IN" dirty="0"/>
          </a:p>
        </p:txBody>
      </p:sp>
      <p:sp>
        <p:nvSpPr>
          <p:cNvPr id="4" name="Slide Number Placeholder 3"/>
          <p:cNvSpPr>
            <a:spLocks noGrp="1"/>
          </p:cNvSpPr>
          <p:nvPr>
            <p:ph type="sldNum" sz="quarter" idx="10"/>
          </p:nvPr>
        </p:nvSpPr>
        <p:spPr/>
        <p:txBody>
          <a:bodyPr/>
          <a:lstStyle/>
          <a:p>
            <a:fld id="{1B9A179D-2D27-49E2-B022-8EDDA2EFE682}" type="slidenum">
              <a:rPr lang="en-US" smtClean="0">
                <a:solidFill>
                  <a:srgbClr val="595959"/>
                </a:solidFill>
                <a:latin typeface="Book Antiqua"/>
              </a:rPr>
              <a:pPr/>
              <a:t>5</a:t>
            </a:fld>
            <a:endParaRPr lang="en-US">
              <a:solidFill>
                <a:srgbClr val="595959"/>
              </a:solidFill>
              <a:latin typeface="Book Antiqua"/>
            </a:endParaRPr>
          </a:p>
        </p:txBody>
      </p:sp>
    </p:spTree>
    <p:extLst>
      <p:ext uri="{BB962C8B-B14F-4D97-AF65-F5344CB8AC3E}">
        <p14:creationId xmlns:p14="http://schemas.microsoft.com/office/powerpoint/2010/main" val="3311754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42f866260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42f8662609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450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2f866260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2f866260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6071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42f8662609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42f8662609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748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2f8662609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2f8662609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764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2f8662609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2f8662609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925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2">
            <a:lum/>
          </a:blip>
          <a:srcRect/>
          <a:stretch>
            <a:fillRect t="-17000" b="-17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g"/><Relationship Id="rId1" Type="http://schemas.openxmlformats.org/officeDocument/2006/relationships/slideLayout" Target="../slideLayouts/slideLayout10.xml"/><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56" name="Google Shape;56;p13"/>
          <p:cNvPicPr preferRelativeResize="0"/>
          <p:nvPr/>
        </p:nvPicPr>
        <p:blipFill rotWithShape="1">
          <a:blip r:embed="rId3">
            <a:alphaModFix/>
          </a:blip>
          <a:srcRect l="6590" r="6581"/>
          <a:stretch/>
        </p:blipFill>
        <p:spPr>
          <a:xfrm>
            <a:off x="0" y="0"/>
            <a:ext cx="9142120" cy="5143502"/>
          </a:xfrm>
          <a:prstGeom prst="rect">
            <a:avLst/>
          </a:prstGeom>
          <a:noFill/>
          <a:ln>
            <a:noFill/>
          </a:ln>
        </p:spPr>
      </p:pic>
      <p:sp>
        <p:nvSpPr>
          <p:cNvPr id="2" name="Rectangle 1"/>
          <p:cNvSpPr/>
          <p:nvPr/>
        </p:nvSpPr>
        <p:spPr>
          <a:xfrm>
            <a:off x="1791074" y="4267658"/>
            <a:ext cx="5739883" cy="523220"/>
          </a:xfrm>
          <a:prstGeom prst="rect">
            <a:avLst/>
          </a:prstGeom>
          <a:noFill/>
        </p:spPr>
        <p:txBody>
          <a:bodyPr wrap="square" lIns="91440" tIns="45720" rIns="91440" bIns="45720">
            <a:spAutoFit/>
          </a:bodyPr>
          <a:lstStyle/>
          <a:p>
            <a:pPr algn="ctr"/>
            <a:r>
              <a:rPr lang="en-US" sz="280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rPr>
              <a:t>18 February 2019</a:t>
            </a:r>
            <a:endParaRPr lang="en-US" sz="2400" cap="none" spc="0" dirty="0">
              <a:ln w="0"/>
              <a:solidFill>
                <a:schemeClr val="bg1"/>
              </a:solidFill>
              <a:effectLst>
                <a:outerShdw blurRad="38100" dist="19050" dir="2700000" algn="tl" rotWithShape="0">
                  <a:schemeClr val="dk1">
                    <a:alpha val="40000"/>
                  </a:schemeClr>
                </a:outerShdw>
              </a:effectLst>
              <a:latin typeface="Copperplate Gothic Bold" panose="020E07050202060204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Android App Features [NEW]</a:t>
            </a:r>
            <a:endParaRPr dirty="0"/>
          </a:p>
        </p:txBody>
      </p:sp>
      <p:sp>
        <p:nvSpPr>
          <p:cNvPr id="68" name="Google Shape;68;p15"/>
          <p:cNvSpPr txBox="1">
            <a:spLocks noGrp="1"/>
          </p:cNvSpPr>
          <p:nvPr>
            <p:ph type="body" idx="1"/>
          </p:nvPr>
        </p:nvSpPr>
        <p:spPr>
          <a:xfrm>
            <a:off x="311699" y="1152475"/>
            <a:ext cx="7251872" cy="3416400"/>
          </a:xfrm>
          <a:prstGeom prst="rect">
            <a:avLst/>
          </a:prstGeom>
        </p:spPr>
        <p:txBody>
          <a:bodyPr spcFirstLastPara="1" wrap="square" lIns="91425" tIns="91425" rIns="91425" bIns="91425" anchor="t" anchorCtr="0">
            <a:noAutofit/>
          </a:bodyPr>
          <a:lstStyle/>
          <a:p>
            <a:pPr marL="342900" lvl="0">
              <a:spcAft>
                <a:spcPts val="1600"/>
              </a:spcAft>
              <a:buFont typeface="Wingdings" panose="05000000000000000000" pitchFamily="2" charset="2"/>
              <a:buChar char="ü"/>
            </a:pPr>
            <a:r>
              <a:rPr lang="en-IN" sz="2400" dirty="0"/>
              <a:t>Use of Fragments</a:t>
            </a:r>
          </a:p>
          <a:p>
            <a:pPr marL="342900" lvl="0">
              <a:spcAft>
                <a:spcPts val="1600"/>
              </a:spcAft>
              <a:buFont typeface="Wingdings" panose="05000000000000000000" pitchFamily="2" charset="2"/>
              <a:buChar char="ü"/>
            </a:pPr>
            <a:r>
              <a:rPr lang="en-IN" sz="2400" dirty="0"/>
              <a:t>Session Management</a:t>
            </a:r>
          </a:p>
          <a:p>
            <a:pPr marL="342900" lvl="0">
              <a:spcAft>
                <a:spcPts val="1600"/>
              </a:spcAft>
              <a:buFont typeface="Wingdings" panose="05000000000000000000" pitchFamily="2" charset="2"/>
              <a:buChar char="ü"/>
            </a:pPr>
            <a:r>
              <a:rPr lang="en-IN" sz="2400" dirty="0"/>
              <a:t>Optimization of  Network and Image Library</a:t>
            </a:r>
          </a:p>
          <a:p>
            <a:pPr marL="342900" lvl="0">
              <a:spcAft>
                <a:spcPts val="1600"/>
              </a:spcAft>
              <a:buFont typeface="Wingdings" panose="05000000000000000000" pitchFamily="2" charset="2"/>
              <a:buChar char="ü"/>
            </a:pPr>
            <a:r>
              <a:rPr lang="en-IN" sz="2400" dirty="0"/>
              <a:t>Scalable of the Platform</a:t>
            </a:r>
          </a:p>
          <a:p>
            <a:pPr marL="342900" lvl="0">
              <a:spcAft>
                <a:spcPts val="1600"/>
              </a:spcAft>
              <a:buFont typeface="Wingdings" panose="05000000000000000000" pitchFamily="2" charset="2"/>
              <a:buChar char="ü"/>
            </a:pPr>
            <a:r>
              <a:rPr lang="en-IN" sz="2400" dirty="0"/>
              <a:t>Google Analytics</a:t>
            </a:r>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71" y="1152475"/>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71" y="1801575"/>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71" y="2450675"/>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71" y="3099775"/>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n progr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590" y="3678340"/>
            <a:ext cx="1716903" cy="100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969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1508760" y="445025"/>
            <a:ext cx="732354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Website</a:t>
            </a:r>
            <a:endParaRPr dirty="0"/>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Bef>
                <a:spcPts val="1600"/>
              </a:spcBef>
              <a:spcAft>
                <a:spcPts val="1600"/>
              </a:spcAft>
              <a:buNone/>
            </a:pPr>
            <a:r>
              <a:rPr lang="en-IN" dirty="0"/>
              <a:t>A website to cater the needs of everyone, with all modern Digital tools equipped like Google Analytics, Google AdSense and with all the functionality of Android App.</a:t>
            </a:r>
          </a:p>
          <a:p>
            <a:pPr marL="0" lvl="0" indent="0">
              <a:spcBef>
                <a:spcPts val="1600"/>
              </a:spcBef>
              <a:spcAft>
                <a:spcPts val="1600"/>
              </a:spcAft>
              <a:buNone/>
            </a:pPr>
            <a:r>
              <a:rPr lang="en-IN" dirty="0"/>
              <a:t>This website will help user to purchase the food items irrespective of the platform. </a:t>
            </a:r>
            <a:endParaRPr dirty="0"/>
          </a:p>
        </p:txBody>
      </p:sp>
      <p:pic>
        <p:nvPicPr>
          <p:cNvPr id="3074" name="Picture 2" descr="Image result for website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55" y="155137"/>
            <a:ext cx="1152475" cy="1152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9436" b="6551"/>
          <a:stretch/>
        </p:blipFill>
        <p:spPr>
          <a:xfrm>
            <a:off x="0" y="445025"/>
            <a:ext cx="9144000" cy="4319081"/>
          </a:xfrm>
          <a:prstGeom prst="rect">
            <a:avLst/>
          </a:prstGeom>
        </p:spPr>
      </p:pic>
    </p:spTree>
    <p:extLst>
      <p:ext uri="{BB962C8B-B14F-4D97-AF65-F5344CB8AC3E}">
        <p14:creationId xmlns:p14="http://schemas.microsoft.com/office/powerpoint/2010/main" val="2639887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1896" b="19228"/>
          <a:stretch/>
        </p:blipFill>
        <p:spPr>
          <a:xfrm>
            <a:off x="0" y="612843"/>
            <a:ext cx="9144000" cy="3540868"/>
          </a:xfrm>
          <a:prstGeom prst="rect">
            <a:avLst/>
          </a:prstGeom>
        </p:spPr>
      </p:pic>
    </p:spTree>
    <p:extLst>
      <p:ext uri="{BB962C8B-B14F-4D97-AF65-F5344CB8AC3E}">
        <p14:creationId xmlns:p14="http://schemas.microsoft.com/office/powerpoint/2010/main" val="3616016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1707" b="6551"/>
          <a:stretch/>
        </p:blipFill>
        <p:spPr>
          <a:xfrm>
            <a:off x="0" y="603115"/>
            <a:ext cx="9144000" cy="4202349"/>
          </a:xfrm>
          <a:prstGeom prst="rect">
            <a:avLst/>
          </a:prstGeom>
        </p:spPr>
      </p:pic>
    </p:spTree>
    <p:extLst>
      <p:ext uri="{BB962C8B-B14F-4D97-AF65-F5344CB8AC3E}">
        <p14:creationId xmlns:p14="http://schemas.microsoft.com/office/powerpoint/2010/main" val="741372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Machine Learning on Dataset</a:t>
            </a:r>
            <a:endParaRPr dirty="0"/>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spcAft>
                <a:spcPts val="1600"/>
              </a:spcAft>
              <a:buNone/>
            </a:pPr>
            <a:r>
              <a:rPr lang="en-IN" dirty="0"/>
              <a:t>Seller Stock Prediction</a:t>
            </a:r>
          </a:p>
          <a:p>
            <a:pPr marL="0" lvl="0" indent="0">
              <a:spcAft>
                <a:spcPts val="1600"/>
              </a:spcAft>
              <a:buNone/>
            </a:pPr>
            <a:r>
              <a:rPr lang="en-IN" dirty="0"/>
              <a:t>A Supply Chain Management tool for the seller to order stock as per customer demand and season. So, that it will reduce Logistics cost, warehouse space issue and others issues like expiry of product at shops.</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Mess Food Analysis</a:t>
            </a:r>
            <a:endParaRPr/>
          </a:p>
        </p:txBody>
      </p:sp>
      <p:pic>
        <p:nvPicPr>
          <p:cNvPr id="4" name="Picture 2" descr="Image result for rating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727" y="2875214"/>
            <a:ext cx="1902458" cy="19063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765" y="2867927"/>
            <a:ext cx="1913626" cy="1913626"/>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945221" y="1348741"/>
            <a:ext cx="2777529" cy="13328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Students rate the food they eat in hostel mess and the average rating is recorded against each meal over a month</a:t>
            </a:r>
            <a:endParaRPr lang="en-IN" b="1" dirty="0"/>
          </a:p>
        </p:txBody>
      </p:sp>
      <p:sp>
        <p:nvSpPr>
          <p:cNvPr id="7" name="Rounded Rectangle 6"/>
          <p:cNvSpPr/>
          <p:nvPr/>
        </p:nvSpPr>
        <p:spPr>
          <a:xfrm>
            <a:off x="5646381" y="1348741"/>
            <a:ext cx="2777529" cy="13328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 report is generated and acts as a tool for the next time a menu is prepared by the students.</a:t>
            </a:r>
            <a:endParaRPr lang="en-IN" b="1" dirty="0"/>
          </a:p>
        </p:txBody>
      </p:sp>
      <p:cxnSp>
        <p:nvCxnSpPr>
          <p:cNvPr id="8" name="Straight Arrow Connector 7"/>
          <p:cNvCxnSpPr/>
          <p:nvPr/>
        </p:nvCxnSpPr>
        <p:spPr>
          <a:xfrm flipV="1">
            <a:off x="3678161" y="3889593"/>
            <a:ext cx="1964558" cy="364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Technological Hurdles	</a:t>
            </a:r>
          </a:p>
        </p:txBody>
      </p:sp>
      <p:sp>
        <p:nvSpPr>
          <p:cNvPr id="3" name="Text Placeholder 2"/>
          <p:cNvSpPr>
            <a:spLocks noGrp="1"/>
          </p:cNvSpPr>
          <p:nvPr>
            <p:ph type="body" idx="1"/>
          </p:nvPr>
        </p:nvSpPr>
        <p:spPr/>
        <p:txBody>
          <a:bodyPr/>
          <a:lstStyle/>
          <a:p>
            <a:pPr algn="just"/>
            <a:r>
              <a:rPr lang="en-IN" dirty="0"/>
              <a:t>Using </a:t>
            </a:r>
            <a:r>
              <a:rPr lang="en-IN" b="1" dirty="0"/>
              <a:t>Google Cloud</a:t>
            </a:r>
            <a:r>
              <a:rPr lang="en-IN" dirty="0"/>
              <a:t> which provides both IaaS &amp; PaaS</a:t>
            </a:r>
          </a:p>
          <a:p>
            <a:pPr algn="just"/>
            <a:r>
              <a:rPr lang="en-IN" dirty="0"/>
              <a:t>Integrating Advance tools like </a:t>
            </a:r>
            <a:r>
              <a:rPr lang="en-IN" dirty="0" err="1"/>
              <a:t>AdMob</a:t>
            </a:r>
            <a:r>
              <a:rPr lang="en-IN" dirty="0"/>
              <a:t>, AdSense, Firebase with our project</a:t>
            </a:r>
          </a:p>
          <a:p>
            <a:pPr algn="just"/>
            <a:r>
              <a:rPr lang="en-IN" dirty="0"/>
              <a:t>Creating Shared database with </a:t>
            </a:r>
            <a:r>
              <a:rPr lang="en-IN" b="1" dirty="0"/>
              <a:t>Rest</a:t>
            </a:r>
            <a:r>
              <a:rPr lang="en-IN" dirty="0"/>
              <a:t> API</a:t>
            </a:r>
          </a:p>
          <a:p>
            <a:pPr algn="just"/>
            <a:r>
              <a:rPr lang="en-IN" dirty="0"/>
              <a:t>Remote Connection of Cloud SQL</a:t>
            </a:r>
          </a:p>
          <a:p>
            <a:pPr algn="just"/>
            <a:r>
              <a:rPr lang="en-IN" dirty="0"/>
              <a:t>Use of </a:t>
            </a:r>
            <a:r>
              <a:rPr lang="en-IN" dirty="0" err="1"/>
              <a:t>Php</a:t>
            </a:r>
            <a:r>
              <a:rPr lang="en-IN" dirty="0"/>
              <a:t> PDO for save connection only</a:t>
            </a:r>
          </a:p>
          <a:p>
            <a:pPr algn="just"/>
            <a:r>
              <a:rPr lang="en-IN"/>
              <a:t>CREATING THE BUSSINESS LOGIC</a:t>
            </a:r>
            <a:endParaRPr lang="en-IN" dirty="0"/>
          </a:p>
          <a:p>
            <a:pPr algn="just"/>
            <a:endParaRPr lang="en-IN" dirty="0"/>
          </a:p>
        </p:txBody>
      </p:sp>
    </p:spTree>
    <p:extLst>
      <p:ext uri="{BB962C8B-B14F-4D97-AF65-F5344CB8AC3E}">
        <p14:creationId xmlns:p14="http://schemas.microsoft.com/office/powerpoint/2010/main" val="833354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8711" y="74090"/>
            <a:ext cx="8903282" cy="4996967"/>
            <a:chOff x="144946" y="98785"/>
            <a:chExt cx="11871043" cy="666262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46" y="98785"/>
              <a:ext cx="11871043" cy="6662623"/>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3701"/>
            <a:stretch/>
          </p:blipFill>
          <p:spPr>
            <a:xfrm>
              <a:off x="6080467" y="98785"/>
              <a:ext cx="3121978" cy="6662623"/>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3701"/>
            <a:stretch/>
          </p:blipFill>
          <p:spPr>
            <a:xfrm>
              <a:off x="2958489" y="98785"/>
              <a:ext cx="3121978" cy="6662623"/>
            </a:xfrm>
            <a:prstGeom prst="rect">
              <a:avLst/>
            </a:prstGeom>
          </p:spPr>
        </p:pic>
      </p:grpSp>
      <p:sp>
        <p:nvSpPr>
          <p:cNvPr id="7" name="Title 1"/>
          <p:cNvSpPr txBox="1">
            <a:spLocks/>
          </p:cNvSpPr>
          <p:nvPr/>
        </p:nvSpPr>
        <p:spPr>
          <a:xfrm>
            <a:off x="333832" y="320112"/>
            <a:ext cx="3770072" cy="808548"/>
          </a:xfrm>
          <a:prstGeom prst="rect">
            <a:avLst/>
          </a:prstGeom>
        </p:spPr>
        <p:txBody>
          <a:bodyPr>
            <a:normAutofit fontScale="70000" lnSpcReduction="20000"/>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IN" sz="4950" b="1" dirty="0">
                <a:solidFill>
                  <a:srgbClr val="00B0F0"/>
                </a:solidFill>
                <a:latin typeface="Berlin Sans FB Demi" pitchFamily="34" charset="0"/>
                <a:cs typeface="Aharoni" pitchFamily="2" charset="-79"/>
              </a:rPr>
              <a:t>Our Competition</a:t>
            </a:r>
          </a:p>
          <a:p>
            <a:endParaRPr lang="en-IN" sz="2100" b="1" dirty="0">
              <a:solidFill>
                <a:srgbClr val="00B0F0"/>
              </a:solidFill>
              <a:latin typeface="Berlin Sans FB Demi" pitchFamily="34" charset="0"/>
              <a:cs typeface="Aharoni" pitchFamily="2" charset="-79"/>
            </a:endParaRPr>
          </a:p>
        </p:txBody>
      </p:sp>
      <p:sp>
        <p:nvSpPr>
          <p:cNvPr id="8" name="Rounded Rectangle 7"/>
          <p:cNvSpPr/>
          <p:nvPr/>
        </p:nvSpPr>
        <p:spPr>
          <a:xfrm>
            <a:off x="189497" y="839204"/>
            <a:ext cx="8683017" cy="2370003"/>
          </a:xfrm>
          <a:prstGeom prst="roundRect">
            <a:avLst/>
          </a:prstGeom>
          <a:solidFill>
            <a:srgbClr val="0054A6"/>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IN" sz="4500" u="sng" dirty="0">
                <a:solidFill>
                  <a:prstClr val="white"/>
                </a:solidFill>
                <a:latin typeface="Arial Rounded MT Bold" panose="020F0704030504030204" pitchFamily="34" charset="0"/>
              </a:rPr>
              <a:t>No Competition</a:t>
            </a:r>
          </a:p>
          <a:p>
            <a:pPr algn="ctr" defTabSz="685783"/>
            <a:r>
              <a:rPr lang="en-IN" sz="4500" dirty="0">
                <a:solidFill>
                  <a:prstClr val="white"/>
                </a:solidFill>
                <a:latin typeface="Arial Rounded MT Bold" panose="020F0704030504030204" pitchFamily="34" charset="0"/>
              </a:rPr>
              <a:t>“We are our own competition”</a:t>
            </a:r>
          </a:p>
          <a:p>
            <a:pPr algn="ctr" defTabSz="685783"/>
            <a:r>
              <a:rPr lang="en-IN" sz="1800" i="1" dirty="0">
                <a:solidFill>
                  <a:prstClr val="white"/>
                </a:solidFill>
                <a:latin typeface="Arial Rounded MT Bold" panose="020F0704030504030204" pitchFamily="34" charset="0"/>
              </a:rPr>
              <a:t>As no-one focussed on the needs of Students, especially at Hostels</a:t>
            </a:r>
          </a:p>
        </p:txBody>
      </p:sp>
      <p:pic>
        <p:nvPicPr>
          <p:cNvPr id="4100"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30" y="3367327"/>
            <a:ext cx="2116362" cy="154560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zoma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986" y="3367327"/>
            <a:ext cx="2950439" cy="154560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faaso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1032" y="3367327"/>
            <a:ext cx="1545609" cy="1545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9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8711" y="74090"/>
            <a:ext cx="8903282" cy="4996967"/>
            <a:chOff x="144946" y="98785"/>
            <a:chExt cx="11871043" cy="6662623"/>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946" y="98785"/>
              <a:ext cx="11871043" cy="6662623"/>
            </a:xfrm>
            <a:prstGeom prst="rect">
              <a:avLst/>
            </a:prstGeo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3701"/>
            <a:stretch/>
          </p:blipFill>
          <p:spPr>
            <a:xfrm>
              <a:off x="6080467" y="98785"/>
              <a:ext cx="3121978" cy="6662623"/>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3701"/>
            <a:stretch/>
          </p:blipFill>
          <p:spPr>
            <a:xfrm>
              <a:off x="2958489" y="98785"/>
              <a:ext cx="3121978" cy="6662623"/>
            </a:xfrm>
            <a:prstGeom prst="rect">
              <a:avLst/>
            </a:prstGeom>
          </p:spPr>
        </p:pic>
      </p:grpSp>
      <p:sp>
        <p:nvSpPr>
          <p:cNvPr id="7" name="Title 1"/>
          <p:cNvSpPr txBox="1">
            <a:spLocks/>
          </p:cNvSpPr>
          <p:nvPr/>
        </p:nvSpPr>
        <p:spPr>
          <a:xfrm>
            <a:off x="333832" y="320112"/>
            <a:ext cx="3207036" cy="80854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IN" sz="4950" b="1" dirty="0">
                <a:solidFill>
                  <a:srgbClr val="00B0F0"/>
                </a:solidFill>
                <a:latin typeface="Berlin Sans FB Demi" pitchFamily="34" charset="0"/>
                <a:cs typeface="Aharoni" pitchFamily="2" charset="-79"/>
              </a:rPr>
              <a:t>Our Team</a:t>
            </a:r>
          </a:p>
        </p:txBody>
      </p:sp>
      <p:sp>
        <p:nvSpPr>
          <p:cNvPr id="8" name="Rounded Rectangle 7"/>
          <p:cNvSpPr/>
          <p:nvPr/>
        </p:nvSpPr>
        <p:spPr>
          <a:xfrm>
            <a:off x="273501" y="1128660"/>
            <a:ext cx="8619289" cy="3393098"/>
          </a:xfrm>
          <a:prstGeom prst="roundRect">
            <a:avLst/>
          </a:prstGeom>
          <a:solidFill>
            <a:srgbClr val="0054A6"/>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IN" sz="2400" dirty="0" err="1">
                <a:solidFill>
                  <a:schemeClr val="bg1"/>
                </a:solidFill>
                <a:latin typeface="Arial Rounded MT Bold" panose="020F0704030504030204" pitchFamily="34" charset="0"/>
              </a:rPr>
              <a:t>Vishwajeet</a:t>
            </a:r>
            <a:r>
              <a:rPr lang="en-IN" sz="2400" dirty="0">
                <a:solidFill>
                  <a:schemeClr val="bg1"/>
                </a:solidFill>
                <a:latin typeface="Arial Rounded MT Bold" panose="020F0704030504030204" pitchFamily="34" charset="0"/>
              </a:rPr>
              <a:t> Kumar Thakur : </a:t>
            </a:r>
            <a:r>
              <a:rPr lang="en-IN" sz="2400" dirty="0">
                <a:solidFill>
                  <a:schemeClr val="accent6">
                    <a:lumMod val="75000"/>
                  </a:schemeClr>
                </a:solidFill>
                <a:latin typeface="Arial Rounded MT Bold" panose="020F0704030504030204" pitchFamily="34" charset="0"/>
              </a:rPr>
              <a:t>Android App Developer</a:t>
            </a:r>
          </a:p>
          <a:p>
            <a:pPr algn="ctr" defTabSz="685783"/>
            <a:r>
              <a:rPr lang="en-IN" sz="2400">
                <a:solidFill>
                  <a:schemeClr val="bg1"/>
                </a:solidFill>
                <a:latin typeface="Arial Rounded MT Bold" panose="020F0704030504030204" pitchFamily="34" charset="0"/>
              </a:rPr>
              <a:t>Nisha </a:t>
            </a:r>
            <a:r>
              <a:rPr lang="en-IN" sz="2400" dirty="0">
                <a:solidFill>
                  <a:schemeClr val="bg1"/>
                </a:solidFill>
                <a:latin typeface="Arial Rounded MT Bold" panose="020F0704030504030204" pitchFamily="34" charset="0"/>
              </a:rPr>
              <a:t>Singh : Web-App Developer </a:t>
            </a:r>
          </a:p>
          <a:p>
            <a:pPr algn="ctr" defTabSz="685783"/>
            <a:r>
              <a:rPr lang="en-IN" sz="2000" dirty="0">
                <a:solidFill>
                  <a:schemeClr val="bg1"/>
                </a:solidFill>
                <a:latin typeface="Arial Rounded MT Bold" panose="020F0704030504030204" pitchFamily="34" charset="0"/>
              </a:rPr>
              <a:t>Rishav KUMAR : Google Cloud &amp; </a:t>
            </a:r>
            <a:r>
              <a:rPr lang="en-IN" sz="2000" dirty="0">
                <a:solidFill>
                  <a:schemeClr val="accent6">
                    <a:lumMod val="75000"/>
                  </a:schemeClr>
                </a:solidFill>
                <a:latin typeface="Arial Rounded MT Bold" panose="020F0704030504030204" pitchFamily="34" charset="0"/>
              </a:rPr>
              <a:t>Android App Developer</a:t>
            </a:r>
          </a:p>
          <a:p>
            <a:pPr algn="ctr" defTabSz="685783"/>
            <a:endParaRPr lang="en-IN" sz="2000" dirty="0">
              <a:solidFill>
                <a:schemeClr val="accent6">
                  <a:lumMod val="75000"/>
                </a:schemeClr>
              </a:solidFill>
              <a:latin typeface="Arial Rounded MT Bold" panose="020F0704030504030204" pitchFamily="34" charset="0"/>
            </a:endParaRPr>
          </a:p>
          <a:p>
            <a:pPr algn="ctr" defTabSz="685783"/>
            <a:endParaRPr lang="en-IN" sz="2000" dirty="0">
              <a:solidFill>
                <a:schemeClr val="accent6">
                  <a:lumMod val="75000"/>
                </a:schemeClr>
              </a:solidFill>
              <a:latin typeface="Arial Rounded MT Bold" panose="020F0704030504030204" pitchFamily="34" charset="0"/>
            </a:endParaRPr>
          </a:p>
          <a:p>
            <a:pPr algn="ctr" defTabSz="685783"/>
            <a:endParaRPr lang="en-IN" sz="2000" dirty="0">
              <a:solidFill>
                <a:schemeClr val="accent6">
                  <a:lumMod val="75000"/>
                </a:schemeClr>
              </a:solidFill>
              <a:latin typeface="Arial Rounded MT Bold" panose="020F0704030504030204" pitchFamily="34" charset="0"/>
            </a:endParaRPr>
          </a:p>
          <a:p>
            <a:pPr algn="ctr" defTabSz="685783"/>
            <a:endParaRPr lang="en-IN" sz="2000" dirty="0">
              <a:solidFill>
                <a:schemeClr val="accent6">
                  <a:lumMod val="75000"/>
                </a:schemeClr>
              </a:solidFill>
              <a:latin typeface="Arial Rounded MT Bold" panose="020F0704030504030204" pitchFamily="34" charset="0"/>
            </a:endParaRPr>
          </a:p>
          <a:p>
            <a:pPr algn="ctr" defTabSz="685783"/>
            <a:endParaRPr lang="en-IN" sz="2000" dirty="0">
              <a:solidFill>
                <a:schemeClr val="accent6">
                  <a:lumMod val="75000"/>
                </a:schemeClr>
              </a:solidFill>
              <a:latin typeface="Arial Rounded MT Bold" panose="020F0704030504030204" pitchFamily="34" charset="0"/>
            </a:endParaRPr>
          </a:p>
        </p:txBody>
      </p:sp>
      <p:pic>
        <p:nvPicPr>
          <p:cNvPr id="1028"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086" y="2884047"/>
            <a:ext cx="2229562" cy="137814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ndroid logo"/>
          <p:cNvPicPr>
            <a:picLocks noChangeAspect="1" noChangeArrowheads="1"/>
          </p:cNvPicPr>
          <p:nvPr/>
        </p:nvPicPr>
        <p:blipFill rotWithShape="1">
          <a:blip r:embed="rId4">
            <a:extLst>
              <a:ext uri="{28A0092B-C50C-407E-A947-70E740481C1C}">
                <a14:useLocalDpi xmlns:a14="http://schemas.microsoft.com/office/drawing/2010/main" val="0"/>
              </a:ext>
            </a:extLst>
          </a:blip>
          <a:srcRect l="14929" r="16289"/>
          <a:stretch/>
        </p:blipFill>
        <p:spPr bwMode="auto">
          <a:xfrm>
            <a:off x="3887538" y="2884045"/>
            <a:ext cx="1895849" cy="13781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1" t="15893" r="2148" b="20334"/>
          <a:stretch/>
        </p:blipFill>
        <p:spPr bwMode="auto">
          <a:xfrm>
            <a:off x="6337277" y="2884044"/>
            <a:ext cx="1956029" cy="1378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04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80141" y="1161334"/>
            <a:ext cx="8128984" cy="698126"/>
          </a:xfrm>
          <a:prstGeom prst="rect">
            <a:avLst/>
          </a:prstGeom>
        </p:spPr>
        <p:txBody>
          <a:bodyPr>
            <a:no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pPr algn="ctr"/>
            <a:r>
              <a:rPr lang="en-IN" sz="4500" b="1" u="sng" dirty="0">
                <a:solidFill>
                  <a:srgbClr val="595959"/>
                </a:solidFill>
                <a:latin typeface="Arial Rounded MT Bold" panose="020F0704030504030204" pitchFamily="34" charset="0"/>
                <a:cs typeface="Aharoni" pitchFamily="2" charset="-79"/>
              </a:rPr>
              <a:t>Problem Statement : </a:t>
            </a:r>
            <a:endParaRPr lang="en-IN" sz="4050" b="1" dirty="0">
              <a:solidFill>
                <a:srgbClr val="FC2424"/>
              </a:solidFill>
              <a:latin typeface="Arial Rounded MT Bold" panose="020F0704030504030204" pitchFamily="34" charset="0"/>
              <a:cs typeface="Aharoni" pitchFamily="2" charset="-79"/>
            </a:endParaRPr>
          </a:p>
          <a:p>
            <a:pPr algn="ctr"/>
            <a:endParaRPr lang="en-IN" sz="4050" b="1" dirty="0">
              <a:solidFill>
                <a:srgbClr val="FC2424"/>
              </a:solidFill>
              <a:latin typeface="Arial Rounded MT Bold" panose="020F0704030504030204" pitchFamily="34" charset="0"/>
              <a:cs typeface="Aharoni" pitchFamily="2" charset="-79"/>
            </a:endParaRPr>
          </a:p>
          <a:p>
            <a:pPr marL="571500" indent="-571500" algn="ctr">
              <a:buFont typeface="Arial" panose="020B0604020202020204" pitchFamily="34" charset="0"/>
              <a:buChar char="•"/>
            </a:pPr>
            <a:r>
              <a:rPr lang="en-IN" sz="4050" b="1" dirty="0">
                <a:solidFill>
                  <a:srgbClr val="FC2424"/>
                </a:solidFill>
                <a:latin typeface="Arial Rounded MT Bold" panose="020F0704030504030204" pitchFamily="34" charset="0"/>
                <a:cs typeface="Aharoni" pitchFamily="2" charset="-79"/>
              </a:rPr>
              <a:t>Hunger in Hostels especially at NIGHT</a:t>
            </a:r>
          </a:p>
          <a:p>
            <a:pPr marL="571500" indent="-571500" algn="ctr">
              <a:buFont typeface="Arial" panose="020B0604020202020204" pitchFamily="34" charset="0"/>
              <a:buChar char="•"/>
            </a:pPr>
            <a:r>
              <a:rPr lang="en-IN" sz="4050" b="1" dirty="0">
                <a:solidFill>
                  <a:srgbClr val="FC2424"/>
                </a:solidFill>
                <a:latin typeface="Arial Rounded MT Bold" panose="020F0704030504030204" pitchFamily="34" charset="0"/>
                <a:cs typeface="Aharoni" pitchFamily="2" charset="-79"/>
              </a:rPr>
              <a:t>Difficulty in accessibility of items </a:t>
            </a:r>
          </a:p>
          <a:p>
            <a:pPr marL="685800" indent="-685800" algn="ctr">
              <a:buFont typeface="Arial" panose="020B0604020202020204" pitchFamily="34" charset="0"/>
              <a:buChar char="•"/>
            </a:pPr>
            <a:endParaRPr lang="en-IN" sz="4500" b="1" dirty="0">
              <a:solidFill>
                <a:srgbClr val="FC2424"/>
              </a:solidFill>
              <a:latin typeface="Arial Rounded MT Bold" panose="020F0704030504030204" pitchFamily="34" charset="0"/>
              <a:cs typeface="Aharoni" pitchFamily="2" charset="-79"/>
            </a:endParaRPr>
          </a:p>
        </p:txBody>
      </p:sp>
    </p:spTree>
    <p:extLst>
      <p:ext uri="{BB962C8B-B14F-4D97-AF65-F5344CB8AC3E}">
        <p14:creationId xmlns:p14="http://schemas.microsoft.com/office/powerpoint/2010/main" val="3969710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6100" r="-198" b="232"/>
          <a:stretch/>
        </p:blipFill>
        <p:spPr>
          <a:xfrm>
            <a:off x="890517" y="-4687"/>
            <a:ext cx="8253484" cy="5148188"/>
          </a:xfrm>
          <a:prstGeom prst="rect">
            <a:avLst/>
          </a:prstGeom>
        </p:spPr>
      </p:pic>
    </p:spTree>
    <p:extLst>
      <p:ext uri="{BB962C8B-B14F-4D97-AF65-F5344CB8AC3E}">
        <p14:creationId xmlns:p14="http://schemas.microsoft.com/office/powerpoint/2010/main" val="200378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07404" y="1011877"/>
            <a:ext cx="3929193" cy="698126"/>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pPr algn="ctr"/>
            <a:r>
              <a:rPr lang="en-IN" sz="4050" b="1" u="sng" dirty="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Arial Rounded MT Bold" panose="020F0704030504030204" pitchFamily="34" charset="0"/>
                <a:cs typeface="Aharoni" pitchFamily="2" charset="-79"/>
              </a:rPr>
              <a:t>Our Mission</a:t>
            </a:r>
            <a:endParaRPr lang="en-IN" sz="3000" b="1" u="sng" dirty="0">
              <a:ln w="9525">
                <a:solidFill>
                  <a:schemeClr val="bg1"/>
                </a:solidFill>
                <a:prstDash val="solid"/>
              </a:ln>
              <a:solidFill>
                <a:schemeClr val="tx1"/>
              </a:solidFill>
              <a:effectLst>
                <a:outerShdw blurRad="12700" dist="38100" dir="2700000" algn="tl" rotWithShape="0">
                  <a:schemeClr val="accent5">
                    <a:lumMod val="60000"/>
                    <a:lumOff val="40000"/>
                  </a:schemeClr>
                </a:outerShdw>
              </a:effectLst>
              <a:latin typeface="Arial Rounded MT Bold" panose="020F0704030504030204" pitchFamily="34" charset="0"/>
              <a:cs typeface="Aharoni" pitchFamily="2" charset="-79"/>
            </a:endParaRPr>
          </a:p>
        </p:txBody>
      </p:sp>
      <p:sp>
        <p:nvSpPr>
          <p:cNvPr id="2" name="TextBox 1"/>
          <p:cNvSpPr txBox="1"/>
          <p:nvPr/>
        </p:nvSpPr>
        <p:spPr>
          <a:xfrm>
            <a:off x="472788" y="2029295"/>
            <a:ext cx="8198428" cy="1615827"/>
          </a:xfrm>
          <a:prstGeom prst="rect">
            <a:avLst/>
          </a:prstGeom>
          <a:noFill/>
        </p:spPr>
        <p:txBody>
          <a:bodyPr wrap="square" rtlCol="0">
            <a:spAutoFit/>
          </a:bodyPr>
          <a:lstStyle/>
          <a:p>
            <a:pPr algn="ctr"/>
            <a:r>
              <a:rPr lang="en-IN" sz="3300" dirty="0">
                <a:ln w="0"/>
                <a:solidFill>
                  <a:srgbClr val="00B0F0"/>
                </a:solidFill>
                <a:effectLst>
                  <a:outerShdw blurRad="38100" dist="19050" dir="2700000" algn="tl" rotWithShape="0">
                    <a:schemeClr val="dk1">
                      <a:alpha val="40000"/>
                    </a:schemeClr>
                  </a:outerShdw>
                </a:effectLst>
                <a:latin typeface="Arial Rounded MT Bold" panose="020F0704030504030204" pitchFamily="34" charset="0"/>
              </a:rPr>
              <a:t>To Create a Food Ordering and Delivery System focussed for </a:t>
            </a:r>
          </a:p>
          <a:p>
            <a:pPr algn="ctr"/>
            <a:r>
              <a:rPr lang="en-IN" sz="3300" dirty="0">
                <a:ln w="0"/>
                <a:solidFill>
                  <a:srgbClr val="00B0F0"/>
                </a:solidFill>
                <a:effectLst>
                  <a:outerShdw blurRad="38100" dist="19050" dir="2700000" algn="tl" rotWithShape="0">
                    <a:schemeClr val="dk1">
                      <a:alpha val="40000"/>
                    </a:schemeClr>
                  </a:outerShdw>
                </a:effectLst>
                <a:latin typeface="Arial Rounded MT Bold" panose="020F0704030504030204" pitchFamily="34" charset="0"/>
              </a:rPr>
              <a:t>OP Jindal Industrial Park</a:t>
            </a:r>
          </a:p>
        </p:txBody>
      </p:sp>
    </p:spTree>
    <p:extLst>
      <p:ext uri="{BB962C8B-B14F-4D97-AF65-F5344CB8AC3E}">
        <p14:creationId xmlns:p14="http://schemas.microsoft.com/office/powerpoint/2010/main" val="229914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9777" y="95460"/>
            <a:ext cx="2519906" cy="808548"/>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r>
              <a:rPr lang="en-IN" sz="4950" b="1" dirty="0">
                <a:solidFill>
                  <a:srgbClr val="00B0F0"/>
                </a:solidFill>
                <a:latin typeface="Berlin Sans FB Demi" pitchFamily="34" charset="0"/>
                <a:cs typeface="Aharoni" pitchFamily="2" charset="-79"/>
              </a:rPr>
              <a:t>Solution</a:t>
            </a:r>
            <a:endParaRPr lang="en-IN" sz="2100" b="1" dirty="0">
              <a:solidFill>
                <a:srgbClr val="00B0F0"/>
              </a:solidFill>
              <a:latin typeface="Berlin Sans FB Demi" pitchFamily="34" charset="0"/>
              <a:cs typeface="Aharoni" pitchFamily="2" charset="-79"/>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7322" b="3431"/>
          <a:stretch/>
        </p:blipFill>
        <p:spPr>
          <a:xfrm>
            <a:off x="844456" y="348018"/>
            <a:ext cx="7515068" cy="4795482"/>
          </a:xfrm>
          <a:prstGeom prst="rect">
            <a:avLst/>
          </a:prstGeom>
          <a:ln>
            <a:solidFill>
              <a:srgbClr val="B3D8F6"/>
            </a:solidFill>
          </a:ln>
        </p:spPr>
      </p:pic>
    </p:spTree>
    <p:extLst>
      <p:ext uri="{BB962C8B-B14F-4D97-AF65-F5344CB8AC3E}">
        <p14:creationId xmlns:p14="http://schemas.microsoft.com/office/powerpoint/2010/main" val="220216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876716" y="284514"/>
            <a:ext cx="3390571" cy="698126"/>
          </a:xfrm>
          <a:prstGeom prst="rect">
            <a:avLst/>
          </a:prstGeom>
        </p:spPr>
        <p:txBody>
          <a:bodyPr>
            <a:norm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defRPr>
            </a:lvl1pPr>
          </a:lstStyle>
          <a:p>
            <a:pPr algn="ctr"/>
            <a:r>
              <a:rPr lang="en-IN" sz="3000" b="1" dirty="0">
                <a:ln w="12700">
                  <a:solidFill>
                    <a:srgbClr val="000000">
                      <a:lumMod val="75000"/>
                    </a:srgbClr>
                  </a:solidFill>
                  <a:prstDash val="solid"/>
                </a:ln>
                <a:pattFill prst="dkUpDiag">
                  <a:fgClr>
                    <a:srgbClr val="000000"/>
                  </a:fgClr>
                  <a:bgClr>
                    <a:srgbClr val="000000">
                      <a:lumMod val="20000"/>
                      <a:lumOff val="80000"/>
                    </a:srgbClr>
                  </a:bgClr>
                </a:pattFill>
                <a:effectLst>
                  <a:outerShdw dist="38100" dir="2640000" algn="bl" rotWithShape="0">
                    <a:srgbClr val="000000">
                      <a:lumMod val="75000"/>
                    </a:srgbClr>
                  </a:outerShdw>
                </a:effectLst>
                <a:cs typeface="Aharoni" pitchFamily="2" charset="-79"/>
              </a:rPr>
              <a:t>Target Audience</a:t>
            </a:r>
            <a:endParaRPr lang="en-IN" sz="2100" b="1" dirty="0">
              <a:ln w="12700">
                <a:solidFill>
                  <a:srgbClr val="000000">
                    <a:lumMod val="75000"/>
                  </a:srgbClr>
                </a:solidFill>
                <a:prstDash val="solid"/>
              </a:ln>
              <a:pattFill prst="dkUpDiag">
                <a:fgClr>
                  <a:srgbClr val="000000"/>
                </a:fgClr>
                <a:bgClr>
                  <a:srgbClr val="000000">
                    <a:lumMod val="20000"/>
                    <a:lumOff val="80000"/>
                  </a:srgbClr>
                </a:bgClr>
              </a:pattFill>
              <a:effectLst>
                <a:outerShdw dist="38100" dir="2640000" algn="bl" rotWithShape="0">
                  <a:srgbClr val="000000">
                    <a:lumMod val="75000"/>
                  </a:srgbClr>
                </a:outerShdw>
              </a:effectLst>
              <a:latin typeface="Arial Rounded MT Bold" panose="020F0704030504030204" pitchFamily="34" charset="0"/>
              <a:cs typeface="Aharoni" pitchFamily="2" charset="-79"/>
            </a:endParaRPr>
          </a:p>
        </p:txBody>
      </p:sp>
      <p:sp>
        <p:nvSpPr>
          <p:cNvPr id="9" name="Rectangle 8"/>
          <p:cNvSpPr/>
          <p:nvPr/>
        </p:nvSpPr>
        <p:spPr>
          <a:xfrm>
            <a:off x="481372" y="982640"/>
            <a:ext cx="2578543" cy="1823727"/>
          </a:xfrm>
          <a:prstGeom prst="rect">
            <a:avLst/>
          </a:prstGeom>
          <a:solidFill>
            <a:srgbClr val="B3D8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IN" sz="2100" dirty="0">
                <a:solidFill>
                  <a:schemeClr val="tx1"/>
                </a:solidFill>
                <a:latin typeface="Arial Rounded MT Bold" panose="020F0704030504030204" pitchFamily="34" charset="0"/>
              </a:rPr>
              <a:t>Hostel Students</a:t>
            </a:r>
          </a:p>
        </p:txBody>
      </p:sp>
      <p:sp>
        <p:nvSpPr>
          <p:cNvPr id="8" name="Rectangle 7"/>
          <p:cNvSpPr/>
          <p:nvPr/>
        </p:nvSpPr>
        <p:spPr>
          <a:xfrm>
            <a:off x="6196474" y="982640"/>
            <a:ext cx="2578543" cy="1823727"/>
          </a:xfrm>
          <a:prstGeom prst="rect">
            <a:avLst/>
          </a:prstGeom>
          <a:solidFill>
            <a:srgbClr val="B3D8F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IN" sz="2100" dirty="0">
                <a:solidFill>
                  <a:schemeClr val="tx1"/>
                </a:solidFill>
                <a:latin typeface="Arial Rounded MT Bold" panose="020F0704030504030204" pitchFamily="34" charset="0"/>
              </a:rPr>
              <a:t>Bachelor Employees</a:t>
            </a:r>
          </a:p>
        </p:txBody>
      </p:sp>
    </p:spTree>
    <p:extLst>
      <p:ext uri="{BB962C8B-B14F-4D97-AF65-F5344CB8AC3E}">
        <p14:creationId xmlns:p14="http://schemas.microsoft.com/office/powerpoint/2010/main" val="246411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125569" y="86932"/>
            <a:ext cx="1854558" cy="338554"/>
          </a:xfrm>
          <a:prstGeom prst="rect">
            <a:avLst/>
          </a:prstGeom>
          <a:noFill/>
        </p:spPr>
        <p:txBody>
          <a:bodyPr wrap="square" rtlCol="0">
            <a:spAutoFit/>
          </a:bodyPr>
          <a:lstStyle/>
          <a:p>
            <a:pPr defTabSz="685783"/>
            <a:r>
              <a:rPr lang="en-IN" sz="1600" b="1" dirty="0">
                <a:solidFill>
                  <a:srgbClr val="FF0000"/>
                </a:solidFill>
                <a:latin typeface="Roboto"/>
              </a:rPr>
              <a:t>OLD </a:t>
            </a:r>
            <a:r>
              <a:rPr lang="en-IN" sz="1050" b="1" dirty="0">
                <a:latin typeface="Roboto"/>
              </a:rPr>
              <a:t>App Interface</a:t>
            </a:r>
          </a:p>
        </p:txBody>
      </p:sp>
      <p:pic>
        <p:nvPicPr>
          <p:cNvPr id="5" name="Picture 4"/>
          <p:cNvPicPr>
            <a:picLocks noChangeAspect="1"/>
          </p:cNvPicPr>
          <p:nvPr/>
        </p:nvPicPr>
        <p:blipFill>
          <a:blip r:embed="rId2"/>
          <a:stretch>
            <a:fillRect/>
          </a:stretch>
        </p:blipFill>
        <p:spPr>
          <a:xfrm>
            <a:off x="125569" y="542487"/>
            <a:ext cx="2588070" cy="4601013"/>
          </a:xfrm>
          <a:prstGeom prst="rect">
            <a:avLst/>
          </a:prstGeom>
        </p:spPr>
      </p:pic>
      <p:pic>
        <p:nvPicPr>
          <p:cNvPr id="8" name="Picture 7"/>
          <p:cNvPicPr>
            <a:picLocks noChangeAspect="1"/>
          </p:cNvPicPr>
          <p:nvPr/>
        </p:nvPicPr>
        <p:blipFill>
          <a:blip r:embed="rId3"/>
          <a:stretch>
            <a:fillRect/>
          </a:stretch>
        </p:blipFill>
        <p:spPr>
          <a:xfrm>
            <a:off x="6370073" y="522017"/>
            <a:ext cx="2588070" cy="4601013"/>
          </a:xfrm>
          <a:prstGeom prst="rect">
            <a:avLst/>
          </a:prstGeom>
        </p:spPr>
      </p:pic>
    </p:spTree>
    <p:extLst>
      <p:ext uri="{BB962C8B-B14F-4D97-AF65-F5344CB8AC3E}">
        <p14:creationId xmlns:p14="http://schemas.microsoft.com/office/powerpoint/2010/main" val="358389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5569" y="86932"/>
            <a:ext cx="1854558" cy="338554"/>
          </a:xfrm>
          <a:prstGeom prst="rect">
            <a:avLst/>
          </a:prstGeom>
          <a:noFill/>
        </p:spPr>
        <p:txBody>
          <a:bodyPr wrap="square" rtlCol="0">
            <a:spAutoFit/>
          </a:bodyPr>
          <a:lstStyle/>
          <a:p>
            <a:pPr defTabSz="685783"/>
            <a:r>
              <a:rPr lang="en-IN" sz="1600" b="1" dirty="0">
                <a:solidFill>
                  <a:srgbClr val="FF0000"/>
                </a:solidFill>
                <a:latin typeface="Roboto"/>
              </a:rPr>
              <a:t>New </a:t>
            </a:r>
            <a:r>
              <a:rPr lang="en-IN" sz="1050" b="1" dirty="0">
                <a:latin typeface="Roboto"/>
              </a:rPr>
              <a:t>App Interface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69" y="542486"/>
            <a:ext cx="2588070" cy="460101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0385" y="522015"/>
            <a:ext cx="2588070" cy="46010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073" y="522016"/>
            <a:ext cx="2588070" cy="4601015"/>
          </a:xfrm>
          <a:prstGeom prst="rect">
            <a:avLst/>
          </a:prstGeom>
        </p:spPr>
      </p:pic>
    </p:spTree>
    <p:extLst>
      <p:ext uri="{BB962C8B-B14F-4D97-AF65-F5344CB8AC3E}">
        <p14:creationId xmlns:p14="http://schemas.microsoft.com/office/powerpoint/2010/main" val="401698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140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Modules</a:t>
            </a:r>
            <a:endParaRPr dirty="0"/>
          </a:p>
        </p:txBody>
      </p:sp>
      <p:pic>
        <p:nvPicPr>
          <p:cNvPr id="62" name="Google Shape;62;p14"/>
          <p:cNvPicPr preferRelativeResize="0"/>
          <p:nvPr/>
        </p:nvPicPr>
        <p:blipFill rotWithShape="1">
          <a:blip r:embed="rId3">
            <a:alphaModFix/>
          </a:blip>
          <a:srcRect l="6818" t="24817" r="28246" b="11153"/>
          <a:stretch/>
        </p:blipFill>
        <p:spPr>
          <a:xfrm>
            <a:off x="782706" y="845045"/>
            <a:ext cx="7578588" cy="4201400"/>
          </a:xfrm>
          <a:prstGeom prst="rect">
            <a:avLst/>
          </a:prstGeom>
          <a:noFill/>
          <a:ln>
            <a:noFill/>
          </a:ln>
        </p:spPr>
      </p:pic>
      <p:sp>
        <p:nvSpPr>
          <p:cNvPr id="2" name="Rectangle 1"/>
          <p:cNvSpPr/>
          <p:nvPr/>
        </p:nvSpPr>
        <p:spPr>
          <a:xfrm>
            <a:off x="5189220" y="1405890"/>
            <a:ext cx="3172074" cy="13487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1234441" y="366729"/>
            <a:ext cx="632913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Android App Features [NEW]</a:t>
            </a:r>
            <a:endParaRPr dirty="0"/>
          </a:p>
        </p:txBody>
      </p:sp>
      <p:sp>
        <p:nvSpPr>
          <p:cNvPr id="68" name="Google Shape;68;p15"/>
          <p:cNvSpPr txBox="1">
            <a:spLocks noGrp="1"/>
          </p:cNvSpPr>
          <p:nvPr>
            <p:ph type="body" idx="1"/>
          </p:nvPr>
        </p:nvSpPr>
        <p:spPr>
          <a:xfrm>
            <a:off x="311699" y="1152475"/>
            <a:ext cx="7251872" cy="3416400"/>
          </a:xfrm>
          <a:prstGeom prst="rect">
            <a:avLst/>
          </a:prstGeom>
        </p:spPr>
        <p:txBody>
          <a:bodyPr spcFirstLastPara="1" wrap="square" lIns="91425" tIns="91425" rIns="91425" bIns="91425" anchor="t" anchorCtr="0">
            <a:noAutofit/>
          </a:bodyPr>
          <a:lstStyle/>
          <a:p>
            <a:pPr marL="0" lvl="0" indent="0">
              <a:spcAft>
                <a:spcPts val="1600"/>
              </a:spcAft>
              <a:buNone/>
            </a:pPr>
            <a:r>
              <a:rPr lang="en-IN" sz="2400" dirty="0"/>
              <a:t>– Adding a Profile Section for buyers and sellers </a:t>
            </a:r>
          </a:p>
          <a:p>
            <a:pPr marL="0" lvl="0" indent="0">
              <a:spcAft>
                <a:spcPts val="1600"/>
              </a:spcAft>
              <a:buNone/>
            </a:pPr>
            <a:r>
              <a:rPr lang="en-IN" sz="2400" dirty="0"/>
              <a:t>– Adding Shopping Zone - Campus / Colony </a:t>
            </a:r>
          </a:p>
          <a:p>
            <a:pPr marL="0" lvl="0" indent="0">
              <a:spcAft>
                <a:spcPts val="1600"/>
              </a:spcAft>
              <a:buNone/>
            </a:pPr>
            <a:r>
              <a:rPr lang="en-IN" sz="2400" dirty="0"/>
              <a:t>– Introducing Delivery times </a:t>
            </a:r>
          </a:p>
          <a:p>
            <a:pPr marL="0" lvl="0" indent="0">
              <a:spcAft>
                <a:spcPts val="1600"/>
              </a:spcAft>
              <a:buNone/>
            </a:pPr>
            <a:r>
              <a:rPr lang="en-IN" sz="2400" dirty="0"/>
              <a:t>– Sorting items into different categories. </a:t>
            </a:r>
          </a:p>
          <a:p>
            <a:pPr marL="0" lvl="0" indent="0">
              <a:spcAft>
                <a:spcPts val="1600"/>
              </a:spcAft>
              <a:buNone/>
            </a:pPr>
            <a:r>
              <a:rPr lang="en-IN" sz="2400" dirty="0"/>
              <a:t>– Adding a Payment Option- Google Pay*</a:t>
            </a:r>
          </a:p>
          <a:p>
            <a:pPr marL="0" lvl="0" indent="0">
              <a:spcAft>
                <a:spcPts val="1600"/>
              </a:spcAft>
              <a:buNone/>
            </a:pPr>
            <a:r>
              <a:rPr lang="en-IN" sz="2400" dirty="0"/>
              <a:t>– Mess menu with Rating</a:t>
            </a:r>
            <a:endParaRPr lang="en-US" sz="2400" dirty="0"/>
          </a:p>
          <a:p>
            <a:pPr marL="0" lvl="0" indent="0" algn="l" rtl="0">
              <a:spcBef>
                <a:spcPts val="0"/>
              </a:spcBef>
              <a:spcAft>
                <a:spcPts val="1600"/>
              </a:spcAft>
              <a:buNone/>
            </a:pPr>
            <a:endParaRPr sz="2400" dirty="0"/>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71" y="1152475"/>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71" y="1801575"/>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71" y="2450675"/>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71" y="3662600"/>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2171" y="4311700"/>
            <a:ext cx="514350" cy="514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pp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99" y="75387"/>
            <a:ext cx="1155383" cy="11553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2109</TotalTime>
  <Words>536</Words>
  <Application>Microsoft Office PowerPoint</Application>
  <PresentationFormat>On-screen Show (16:9)</PresentationFormat>
  <Paragraphs>62</Paragraphs>
  <Slides>20</Slides>
  <Notes>10</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Arial Rounded MT Bold</vt:lpstr>
      <vt:lpstr>Berlin Sans FB Demi</vt:lpstr>
      <vt:lpstr>Book Antiqua</vt:lpstr>
      <vt:lpstr>Calibri</vt:lpstr>
      <vt:lpstr>Copperplate Gothic Bold</vt:lpstr>
      <vt:lpstr>Roboto</vt:lpstr>
      <vt:lpstr>Wingdings</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Modules</vt:lpstr>
      <vt:lpstr>Android App Features [NEW]</vt:lpstr>
      <vt:lpstr>Android App Features [NEW]</vt:lpstr>
      <vt:lpstr>Website</vt:lpstr>
      <vt:lpstr>PowerPoint Presentation</vt:lpstr>
      <vt:lpstr>PowerPoint Presentation</vt:lpstr>
      <vt:lpstr>PowerPoint Presentation</vt:lpstr>
      <vt:lpstr>Machine Learning on Dataset</vt:lpstr>
      <vt:lpstr>Mess Food Analysis</vt:lpstr>
      <vt:lpstr>Technological Hurdles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Nisha Singh</dc:creator>
  <cp:lastModifiedBy>Rishav KUMAR</cp:lastModifiedBy>
  <cp:revision>63</cp:revision>
  <dcterms:modified xsi:type="dcterms:W3CDTF">2019-09-08T18:50:54Z</dcterms:modified>
</cp:coreProperties>
</file>